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5733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92e6bbba7ab66dfaa42#tid=68f7000f7a4d3800093b155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第二册  SJ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5608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" Target="slide5.xm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slide" Target="slide8.xml"/><Relationship Id="rId5" Type="http://schemas.openxmlformats.org/officeDocument/2006/relationships/image" Target="../media/image7.png"/><Relationship Id="rId4" Type="http://schemas.openxmlformats.org/officeDocument/2006/relationships/slide" Target="slide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ee8263091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ee8263091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第9章</a:t>
            </a:r>
            <a:endParaRPr lang="en-US" altLang="zh-CN" sz="5400" dirty="0"/>
          </a:p>
        </p:txBody>
      </p:sp>
      <p:sp>
        <p:nvSpPr>
          <p:cNvPr id="4" name="C_1_BD#ee8263091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统计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f1293f40b.fixed?vcp=1&amp;pid=ee826309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f1293f40b.fixed?vcp=1&amp;pid=ee8263091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9.2</a:t>
            </a:r>
            <a:endParaRPr lang="en-US" altLang="zh-CN" sz="5400" dirty="0"/>
          </a:p>
        </p:txBody>
      </p:sp>
      <p:sp>
        <p:nvSpPr>
          <p:cNvPr id="4" name="C_2_BD#f1293f40b.fixed?vcp=1&amp;pid=ee8263091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独立性检验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7cefabd5c?lid=59ee6e758&amp;cid=59ee6e758&amp;vtp=1&amp;bbb=1">
            <a:hlinkClick r:id="rId3" action="ppaction://hlinksldjump"/>
          </p:cNvPr>
          <p:cNvSpPr/>
          <p:nvPr/>
        </p:nvSpPr>
        <p:spPr>
          <a:xfrm>
            <a:off x="6044184" y="1435608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分类变量与列联表</a:t>
            </a:r>
            <a:endParaRPr lang="en-US" altLang="zh-CN" sz="1800" dirty="0"/>
          </a:p>
        </p:txBody>
      </p:sp>
      <p:sp>
        <p:nvSpPr>
          <p:cNvPr id="3" name="C_1#目录1:7cefabd5c?lid=3c1246a77&amp;cid=3c1246a77&amp;vtp=1&amp;bbb=1">
            <a:hlinkClick r:id="rId3" action="ppaction://hlinksldjump"/>
          </p:cNvPr>
          <p:cNvSpPr/>
          <p:nvPr/>
        </p:nvSpPr>
        <p:spPr>
          <a:xfrm>
            <a:off x="6044184" y="1837944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独立性检验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_1#目录1:7cefabd5c?lid=3541ed4c6&amp;cid=3541ed4c6&amp;vtp=1&amp;bbb=1">
                <a:hlinkClick r:id="rId4" action="ppaction://hlinksldjump"/>
              </p:cNvPr>
              <p:cNvSpPr/>
              <p:nvPr/>
            </p:nvSpPr>
            <p:spPr>
              <a:xfrm>
                <a:off x="6044184" y="3970990"/>
                <a:ext cx="6117336" cy="35661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marL="0" algn="l" latinLnBrk="1">
                  <a:lnSpc>
                    <a:spcPts val="2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要点1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列联表分析两分类变量间的关系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C_1#目录1:7cefabd5c?lid=3541ed4c6&amp;cid=3541ed4c6&amp;vtp=1&amp;bbb=1">
                <a:hlinkClick r:id="rId4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4184" y="3970990"/>
                <a:ext cx="6117336" cy="356616"/>
              </a:xfrm>
              <a:prstGeom prst="rect">
                <a:avLst/>
              </a:prstGeom>
              <a:blipFill>
                <a:blip r:embed="rId5"/>
                <a:stretch>
                  <a:fillRect l="-2393" t="-13559" b="-237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_1#目录1:7cefabd5c?lid=030a8bb63&amp;cid=030a8bb63&amp;vtp=1&amp;bbb=1">
            <a:hlinkClick r:id="rId6" action="ppaction://hlinksldjump"/>
          </p:cNvPr>
          <p:cNvSpPr/>
          <p:nvPr/>
        </p:nvSpPr>
        <p:spPr>
          <a:xfrm>
            <a:off x="6044184" y="4394108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独立性检验</a:t>
            </a:r>
            <a:endParaRPr lang="en-US" altLang="zh-CN" sz="1800" dirty="0"/>
          </a:p>
        </p:txBody>
      </p:sp>
      <p:pic>
        <p:nvPicPr>
          <p:cNvPr id="6" name="O_0#目录1:7cefabd5c.fixed?vcp=1&amp;color=36,64,97&amp;tib=255,255,255&amp;vtp=1&amp;bt=1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8616" y="795528"/>
            <a:ext cx="731520" cy="768096"/>
          </a:xfrm>
          <a:prstGeom prst="rect">
            <a:avLst/>
          </a:prstGeom>
        </p:spPr>
      </p:pic>
      <p:pic>
        <p:nvPicPr>
          <p:cNvPr id="7" name="O_0#目录1:7cefabd5c.fixed?vcp=1&amp;color=36,64,97&amp;tib=255,255,255&amp;vtp=1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28616" y="3374136"/>
            <a:ext cx="731520" cy="768096"/>
          </a:xfrm>
          <a:prstGeom prst="rect">
            <a:avLst/>
          </a:prstGeom>
        </p:spPr>
      </p:pic>
      <p:sp>
        <p:nvSpPr>
          <p:cNvPr id="8" name="O_0#目录1:7cefabd5c.fixed?vcp=1&amp;color=255,255,255&amp;vtp=1&amp;bbb=1"/>
          <p:cNvSpPr/>
          <p:nvPr/>
        </p:nvSpPr>
        <p:spPr>
          <a:xfrm>
            <a:off x="4928616" y="795528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altLang="zh-CN" sz="2400" dirty="0"/>
          </a:p>
        </p:txBody>
      </p:sp>
      <p:sp>
        <p:nvSpPr>
          <p:cNvPr id="9" name="O_0#目录1:7cefabd5c.fixed?vcp=1&amp;color=255,255,255&amp;vtp=1&amp;bbb=1"/>
          <p:cNvSpPr/>
          <p:nvPr/>
        </p:nvSpPr>
        <p:spPr>
          <a:xfrm>
            <a:off x="4928616" y="3374136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altLang="zh-CN" sz="2400" dirty="0"/>
          </a:p>
        </p:txBody>
      </p:sp>
      <p:sp>
        <p:nvSpPr>
          <p:cNvPr id="10" name="O_0#目录1:7cefabd5c.fixed?lid=7cefabd5c&amp;vcp=1&amp;color=0,55,96&amp;vtp=1&amp;bbb=1">
            <a:hlinkClick r:id="rId3" action="ppaction://hlinksldjump"/>
          </p:cNvPr>
          <p:cNvSpPr/>
          <p:nvPr/>
        </p:nvSpPr>
        <p:spPr>
          <a:xfrm>
            <a:off x="5870448" y="950976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11" name="O_0#目录1:7cefabd5c.fixed?lid=8a008f5eb&amp;vcp=1&amp;color=0,55,96&amp;vtp=1&amp;bbb=1">
            <a:hlinkClick r:id="rId4" action="ppaction://hlinksldjump"/>
          </p:cNvPr>
          <p:cNvSpPr/>
          <p:nvPr/>
        </p:nvSpPr>
        <p:spPr>
          <a:xfrm>
            <a:off x="5870448" y="3520440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altLang="zh-CN" sz="2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7cefabd5c?vcp=1&amp;pid=f1293f40b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32104"/>
            <a:ext cx="566928" cy="694944"/>
          </a:xfrm>
          <a:prstGeom prst="rect">
            <a:avLst/>
          </a:prstGeom>
        </p:spPr>
      </p:pic>
      <p:sp>
        <p:nvSpPr>
          <p:cNvPr id="3" name="C_3_BD#7cefabd5c?vcp=1&amp;pid=f1293f40b&amp;color=61,88,159&amp;vtp=1&amp;bbb=1"/>
          <p:cNvSpPr/>
          <p:nvPr/>
        </p:nvSpPr>
        <p:spPr>
          <a:xfrm>
            <a:off x="1252728" y="950976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4" name="C_4_BD#59ee6e758?vcp=1&amp;pid=7cefabd5c&amp;color=101,101,255&amp;vtp=1&amp;bbb=1"/>
          <p:cNvSpPr/>
          <p:nvPr/>
        </p:nvSpPr>
        <p:spPr>
          <a:xfrm>
            <a:off x="539496" y="1527048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分类变量与列联表</a:t>
            </a:r>
            <a:endParaRPr lang="en-US" altLang="zh-CN" sz="2200" dirty="0"/>
          </a:p>
        </p:txBody>
      </p:sp>
      <p:sp>
        <p:nvSpPr>
          <p:cNvPr id="5" name="C_4_BD#3c1246a77?vcp=1&amp;pid=7cefabd5c&amp;color=101,101,255&amp;vtp=1&amp;bbb=1"/>
          <p:cNvSpPr/>
          <p:nvPr/>
        </p:nvSpPr>
        <p:spPr>
          <a:xfrm>
            <a:off x="539496" y="202082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独立性检验</a:t>
            </a:r>
            <a:endParaRPr lang="en-US" altLang="zh-CN" sz="22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8a008f5eb?vcp=1&amp;pid=f1293f40b&amp;color=36,64,97&amp;mp=1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493776" cy="521208"/>
          </a:xfrm>
          <a:prstGeom prst="rect">
            <a:avLst/>
          </a:prstGeom>
        </p:spPr>
      </p:pic>
      <p:sp>
        <p:nvSpPr>
          <p:cNvPr id="3" name="C_3_BD#8a008f5eb?vcp=1&amp;pid=f1293f40b&amp;color=61,88,159&amp;mp=1&amp;vtp=1&amp;bbb=1"/>
          <p:cNvSpPr/>
          <p:nvPr/>
        </p:nvSpPr>
        <p:spPr>
          <a:xfrm>
            <a:off x="1188720" y="82800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重难斩</a:t>
            </a:r>
            <a:endParaRPr lang="en-US" altLang="zh-CN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_4_BD#3541ed4c6?vcp=1&amp;pid=8a008f5eb&amp;color=101,101,255&amp;vtp=1&amp;bbb=1"/>
              <p:cNvSpPr/>
              <p:nvPr/>
            </p:nvSpPr>
            <p:spPr>
              <a:xfrm>
                <a:off x="539496" y="1481796"/>
                <a:ext cx="11109960" cy="6847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要点1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列联表分析两分类变量间的关系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4" name="C_4_BD#3541ed4c6?vcp=1&amp;pid=8a008f5eb&amp;color=101,101,25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81796"/>
                <a:ext cx="11109960" cy="684784"/>
              </a:xfrm>
              <a:prstGeom prst="rect">
                <a:avLst/>
              </a:prstGeom>
              <a:blipFill>
                <a:blip r:embed="rId4"/>
                <a:stretch>
                  <a:fillRect l="-15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5_BD.1_1#e1bfb10d7?vcp=1&amp;vop=1&amp;pid=3541ed4c6&amp;color=36,64,97&amp;vtp=1&amp;bbb=1&amp;hb=1"/>
              <p:cNvSpPr/>
              <p:nvPr/>
            </p:nvSpPr>
            <p:spPr>
              <a:xfrm>
                <a:off x="539496" y="1978732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在对人们饮食习惯的一次调查中，共调查了124人，其中年龄在六十岁及以上的70人，六十岁以下的54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人. 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六十岁及以上的人中有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43人的饮食以蔬菜为主，另外27人则以肉类为主；六十岁以下的人中有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21人饮食以蔬菜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为主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，另外33人则以肉类为主.请根据以上数据作出饮食习惯与年龄的列联表，并利用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判断二者是否有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关系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5_BD.1_1#e1bfb10d7?vcp=1&amp;vop=1&amp;pid=3541ed4c6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78732"/>
                <a:ext cx="11109960" cy="1611440"/>
              </a:xfrm>
              <a:prstGeom prst="rect">
                <a:avLst/>
              </a:prstGeom>
              <a:blipFill>
                <a:blip r:embed="rId5"/>
                <a:stretch>
                  <a:fillRect l="-1317" r="-494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5_EX.2_1#e1bfb10d7?vcp=1&amp;vop=1&amp;pid=3541ed4c6&amp;color=36,64,97&amp;vtp=1&amp;bbb=1&amp;hb=1"/>
              <p:cNvSpPr/>
              <p:nvPr/>
            </p:nvSpPr>
            <p:spPr>
              <a:xfrm>
                <a:off x="539496" y="3594441"/>
                <a:ext cx="11109960" cy="1104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14:m>
                  <m:oMath xmlns:m="http://schemas.openxmlformats.org/officeDocument/2006/math">
                    <m:borderBox>
                      <m:borderBox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orderBox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对分类变量进行分类</m:t>
                        </m:r>
                      </m:e>
                    </m:borderBox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  <m:borderBox>
                      <m:borderBox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orderBox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列出分类变量的不同状态</m:t>
                        </m:r>
                      </m:e>
                    </m:borderBox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  <m:borderBox>
                      <m:borderBox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orderBox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作出2×2列联表</m:t>
                        </m:r>
                      </m:e>
                    </m:borderBox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borderBox>
                      <m:borderBoxPr>
                        <m:ctrlPr>
                          <a:rPr lang="en-US" altLang="zh-CN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orderBox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计算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与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𝑐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𝑐</m:t>
                            </m:r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的值作出判断</m:t>
                        </m:r>
                      </m:e>
                    </m:borderBox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O_5_EX.2_1#e1bfb10d7?vcp=1&amp;vop=1&amp;pid=3541ed4c6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94441"/>
                <a:ext cx="11109960" cy="1104900"/>
              </a:xfrm>
              <a:prstGeom prst="rect">
                <a:avLst/>
              </a:prstGeom>
              <a:blipFill>
                <a:blip r:embed="rId6"/>
                <a:stretch>
                  <a:fillRect l="-13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AN.3_1#e1bfb10d7?vcp=1&amp;vop=1&amp;pid=3541ed4c6&amp;color=36,64,97&amp;vtp=1&amp;bt=1&amp;bbb=1"/>
              <p:cNvSpPr/>
              <p:nvPr/>
            </p:nvSpPr>
            <p:spPr>
              <a:xfrm>
                <a:off x="539496" y="1964263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列联表如表所示.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5_AN.3_1#e1bfb10d7?vcp=1&amp;vop=1&amp;pid=3541ed4c6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64263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QO_5_AN.3_2#e1bfb10d7?colgroup=12,12,12,8&amp;vcp=1&amp;vop=1&amp;pid=3541ed4c6&amp;color=36,64,97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1384548"/>
              </p:ext>
            </p:extLst>
          </p:nvPr>
        </p:nvGraphicFramePr>
        <p:xfrm>
          <a:off x="539496" y="2464897"/>
          <a:ext cx="11073384" cy="1554863"/>
        </p:xfrm>
        <a:graphic>
          <a:graphicData uri="http://schemas.openxmlformats.org/drawingml/2006/table">
            <a:tbl>
              <a:tblPr/>
              <a:tblGrid>
                <a:gridCol w="2962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626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626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54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538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6565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年龄在六十岁及以上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6565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年龄在六十岁以下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6565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合计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982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6565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饮食以蔬菜为主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6565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43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6565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21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6565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64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982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6565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饮食以肉类为主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6565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27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6565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33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6565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60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982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6565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合计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6565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70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6565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54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6565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124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5_AN.3_3#e1bfb10d7?vcp=1&amp;vop=1&amp;pid=3541ed4c6&amp;color=36,64,97&amp;vtp=1&amp;bbb=1&amp;hb=1"/>
              <p:cNvSpPr/>
              <p:nvPr/>
            </p:nvSpPr>
            <p:spPr>
              <a:xfrm>
                <a:off x="539496" y="4153997"/>
                <a:ext cx="11109960" cy="785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将表中数据代入得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=0.671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875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=0.45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.显然两个数据具有较为明显的差距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，据此可以在某种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程度上认为饮食习惯与年龄有关系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5_AN.3_3#e1bfb10d7?vcp=1&amp;vop=1&amp;pid=3541ed4c6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153997"/>
                <a:ext cx="11109960" cy="785940"/>
              </a:xfrm>
              <a:prstGeom prst="rect">
                <a:avLst/>
              </a:prstGeom>
              <a:blipFill>
                <a:blip r:embed="rId4"/>
                <a:stretch>
                  <a:fillRect l="-1317" r="-659" b="-178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30a8bb63?vcp=1&amp;pid=8a008f5eb&amp;color=101,101,255&amp;vtp=1&amp;bt=1&amp;bbb=1"/>
          <p:cNvSpPr/>
          <p:nvPr/>
        </p:nvSpPr>
        <p:spPr>
          <a:xfrm>
            <a:off x="539496" y="828000"/>
            <a:ext cx="11109960" cy="430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独立性检验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BD.4_1#3caea0dde?vcp=1&amp;vop=1&amp;pid=030a8bb63&amp;color=36,64,97&amp;vtp=1&amp;bbb=1&amp;hb=1"/>
              <p:cNvSpPr/>
              <p:nvPr/>
            </p:nvSpPr>
            <p:spPr>
              <a:xfrm>
                <a:off x="539496" y="1311450"/>
                <a:ext cx="11109960" cy="7414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[山东临沂2025高二期末]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为了普及安全教育，某学校从学生中随机抽取男生、女生各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100名进行安全知识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测试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.已知这200名学生的测试成绩中有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85%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的学生成绩超过90分，具体情况如表所示.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5_BD.4_1#3caea0dde?vcp=1&amp;vop=1&amp;pid=030a8bb6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1450"/>
                <a:ext cx="11109960" cy="741490"/>
              </a:xfrm>
              <a:prstGeom prst="rect">
                <a:avLst/>
              </a:prstGeom>
              <a:blipFill>
                <a:blip r:embed="rId3"/>
                <a:stretch>
                  <a:fillRect l="-1317" t="-1639" r="-220" b="-188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QO_5_BD.4_2#3caea0dde?colgroup=6,27,13&amp;vcp=1&amp;vop=1&amp;pid=030a8bb63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85013507"/>
                  </p:ext>
                </p:extLst>
              </p:nvPr>
            </p:nvGraphicFramePr>
            <p:xfrm>
              <a:off x="539496" y="2184159"/>
              <a:ext cx="11073384" cy="2059434"/>
            </p:xfrm>
            <a:graphic>
              <a:graphicData uri="http://schemas.openxmlformats.org/drawingml/2006/table">
                <a:tbl>
                  <a:tblPr/>
                  <a:tblGrid>
                    <a:gridCol w="15270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18211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18211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18211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50800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性别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了解安全知识的程度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1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合计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18656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得分不超过90分的人数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得分超过</a:t>
                          </a: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90分的人数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1865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男生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𝜆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10+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𝜆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1421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女生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𝑡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𝜇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𝑡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𝜇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1421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合计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10+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𝑡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𝜆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𝜇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10+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𝑡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𝜆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𝜇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QO_5_BD.4_2#3caea0dde?colgroup=6,27,13&amp;vcp=1&amp;vop=1&amp;pid=030a8bb63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85013507"/>
                  </p:ext>
                </p:extLst>
              </p:nvPr>
            </p:nvGraphicFramePr>
            <p:xfrm>
              <a:off x="539496" y="2184159"/>
              <a:ext cx="11073384" cy="2020064"/>
            </p:xfrm>
            <a:graphic>
              <a:graphicData uri="http://schemas.openxmlformats.org/drawingml/2006/table">
                <a:tbl>
                  <a:tblPr/>
                  <a:tblGrid>
                    <a:gridCol w="15270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18211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18211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18211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54330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性别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了解安全知识的程度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1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合计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18656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得分不超过90分的人数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得分超过</a:t>
                          </a: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90分的人数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1865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男生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48276" t="-185507" r="-100383" b="-2217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48276" t="-185507" r="-383" b="-22173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1421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女生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8276" t="-289706" r="-200383" b="-1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48276" t="-289706" r="-100383" b="-1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48276" t="-289706" r="-383" b="-12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1421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合计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8276" t="-389706" r="-200383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48276" t="-389706" r="-100383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48276" t="-389706" r="-383" b="-2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BD.5_1#4852a21be?vcp=1&amp;vop=1&amp;pid=3caea0dde&amp;color=36,64,97&amp;vtp=1&amp;bbb=1"/>
              <p:cNvSpPr/>
              <p:nvPr/>
            </p:nvSpPr>
            <p:spPr>
              <a:xfrm>
                <a:off x="539496" y="4329391"/>
                <a:ext cx="11109960" cy="3511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6_BD.5_1#4852a21be?vcp=1&amp;vop=1&amp;pid=3caea0dd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329391"/>
                <a:ext cx="11109960" cy="351155"/>
              </a:xfrm>
              <a:prstGeom prst="rect">
                <a:avLst/>
              </a:prstGeom>
              <a:blipFill>
                <a:blip r:embed="rId5"/>
                <a:stretch>
                  <a:fillRect l="-1317" t="-1724" b="-396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6_AN.6_1#4852a21be?vcp=1&amp;vop=1&amp;pid=3caea0dde&amp;color=36,64,97&amp;vtp=1&amp;bbb=1"/>
              <p:cNvSpPr/>
              <p:nvPr/>
            </p:nvSpPr>
            <p:spPr>
              <a:xfrm>
                <a:off x="539496" y="4683975"/>
                <a:ext cx="11109960" cy="15542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因为抽取的200名学生的测试成绩中有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85%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的学生成绩超过90分，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以这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200名学生中，测试成绩超过90分的人数为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200×85%=170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测试成绩没有超过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90分的人数为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200−170=30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6_AN.6_1#4852a21be?vcp=1&amp;vop=1&amp;pid=3caea0dd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683975"/>
                <a:ext cx="11109960" cy="1554290"/>
              </a:xfrm>
              <a:prstGeom prst="rect">
                <a:avLst/>
              </a:prstGeom>
              <a:blipFill>
                <a:blip r:embed="rId6"/>
                <a:stretch>
                  <a:fillRect l="-1317" b="-90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7_1#47df00a49?vcp=1&amp;vop=1&amp;pid=3caea0dde&amp;color=36,64,97&amp;vtp=1&amp;bt=1&amp;bbb=1"/>
              <p:cNvSpPr/>
              <p:nvPr/>
            </p:nvSpPr>
            <p:spPr>
              <a:xfrm>
                <a:off x="539496" y="1437531"/>
                <a:ext cx="11109960" cy="939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根据小概率值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的独立性检验，能否推断该校学生中了解安全知识的程度与性别有关？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附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𝑎𝑑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𝑏𝑐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7_1#47df00a49?vcp=1&amp;vop=1&amp;pid=3caea0dde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37531"/>
                <a:ext cx="11109960" cy="939800"/>
              </a:xfrm>
              <a:prstGeom prst="rect">
                <a:avLst/>
              </a:prstGeom>
              <a:blipFill>
                <a:blip r:embed="rId3"/>
                <a:stretch>
                  <a:fillRect l="-1317" b="-45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QO_6_BD.7_2#47df00a49?colgroup=6,13,13,13&amp;vcp=1&amp;vop=1&amp;pid=3caea0dde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24607557"/>
                  </p:ext>
                </p:extLst>
              </p:nvPr>
            </p:nvGraphicFramePr>
            <p:xfrm>
              <a:off x="539496" y="2488075"/>
              <a:ext cx="11073384" cy="779654"/>
            </p:xfrm>
            <a:graphic>
              <a:graphicData uri="http://schemas.openxmlformats.org/drawingml/2006/table">
                <a:tbl>
                  <a:tblPr/>
                  <a:tblGrid>
                    <a:gridCol w="15270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18211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18211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18211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𝛼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𝛼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3.841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6.635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7.879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QO_6_BD.7_2#47df00a49?colgroup=6,13,13,13&amp;vcp=1&amp;vop=1&amp;pid=3caea0dde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24607557"/>
                  </p:ext>
                </p:extLst>
              </p:nvPr>
            </p:nvGraphicFramePr>
            <p:xfrm>
              <a:off x="539496" y="2488075"/>
              <a:ext cx="11073384" cy="779654"/>
            </p:xfrm>
            <a:graphic>
              <a:graphicData uri="http://schemas.openxmlformats.org/drawingml/2006/table">
                <a:tbl>
                  <a:tblPr/>
                  <a:tblGrid>
                    <a:gridCol w="15270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18211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18211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18211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98" t="-1538" r="-624701" b="-1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98" t="-103125" r="-624701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3.841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6.635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7.879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N.8_1#47df00a49?vcp=1&amp;vop=1&amp;pid=3caea0dde&amp;color=36,64,97&amp;vtp=1&amp;bbb=1"/>
              <p:cNvSpPr/>
              <p:nvPr/>
            </p:nvSpPr>
            <p:spPr>
              <a:xfrm>
                <a:off x="539496" y="3402475"/>
                <a:ext cx="11109960" cy="2195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【解】零假设为：该校学生中了解安全知识的程度与性别无关，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𝑎𝑑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𝑏𝑐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200×(10×80−90×20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100×100×30×170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≈3.92&lt;6.635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据小概率值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的独立性检验，没有充分证据推断零假设不成立，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以不能推断该校学生中了解安全知识的程度与性别有关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6_AN.8_1#47df00a49?vcp=1&amp;vop=1&amp;pid=3caea0dd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02475"/>
                <a:ext cx="11109960" cy="2195640"/>
              </a:xfrm>
              <a:prstGeom prst="rect">
                <a:avLst/>
              </a:prstGeom>
              <a:blipFill>
                <a:blip r:embed="rId5"/>
                <a:stretch>
                  <a:fillRect l="-1317" b="-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254</Words>
  <Application>Microsoft Office PowerPoint</Application>
  <PresentationFormat>宽屏</PresentationFormat>
  <Paragraphs>90</Paragraphs>
  <Slides>9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0" baseType="lpstr">
      <vt:lpstr>Arial (正文)</vt:lpstr>
      <vt:lpstr>等线</vt:lpstr>
      <vt:lpstr>仿宋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3</cp:revision>
  <dcterms:created xsi:type="dcterms:W3CDTF">2025-10-21T06:44:34Z</dcterms:created>
  <dcterms:modified xsi:type="dcterms:W3CDTF">2025-10-21T07:22:18Z</dcterms:modified>
  <cp:category/>
  <cp:contentStatus/>
</cp:coreProperties>
</file>